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5"/>
  </p:sldMasterIdLst>
  <p:notesMasterIdLst>
    <p:notesMasterId r:id="rId6"/>
  </p:notesMasterIdLst>
  <p:sldIdLst>
    <p:sldId id="256" r:id="rId7"/>
    <p:sldId id="257" r:id="rId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5D58E90-761D-447A-B600-B54470CC885C}">
  <a:tblStyle styleId="{B5D58E90-761D-447A-B600-B54470CC885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7f1f0435ef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7f1f0435e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9.png"/><Relationship Id="rId6" Type="http://schemas.openxmlformats.org/officeDocument/2006/relationships/image" Target="../media/image21.png"/><Relationship Id="rId7" Type="http://schemas.openxmlformats.org/officeDocument/2006/relationships/image" Target="../media/image2.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25.png"/><Relationship Id="rId21" Type="http://schemas.openxmlformats.org/officeDocument/2006/relationships/image" Target="../media/image19.png"/><Relationship Id="rId24" Type="http://schemas.openxmlformats.org/officeDocument/2006/relationships/image" Target="../media/image26.png"/><Relationship Id="rId23"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22.png"/><Relationship Id="rId25" Type="http://schemas.openxmlformats.org/officeDocument/2006/relationships/image" Target="../media/image20.png"/><Relationship Id="rId5" Type="http://schemas.openxmlformats.org/officeDocument/2006/relationships/image" Target="../media/image4.png"/><Relationship Id="rId6" Type="http://schemas.openxmlformats.org/officeDocument/2006/relationships/image" Target="../media/image15.png"/><Relationship Id="rId7" Type="http://schemas.openxmlformats.org/officeDocument/2006/relationships/image" Target="../media/image11.png"/><Relationship Id="rId8" Type="http://schemas.openxmlformats.org/officeDocument/2006/relationships/image" Target="../media/image5.png"/><Relationship Id="rId11" Type="http://schemas.openxmlformats.org/officeDocument/2006/relationships/image" Target="../media/image14.png"/><Relationship Id="rId10" Type="http://schemas.openxmlformats.org/officeDocument/2006/relationships/image" Target="../media/image7.png"/><Relationship Id="rId13" Type="http://schemas.openxmlformats.org/officeDocument/2006/relationships/image" Target="../media/image23.png"/><Relationship Id="rId12" Type="http://schemas.openxmlformats.org/officeDocument/2006/relationships/image" Target="../media/image9.png"/><Relationship Id="rId15" Type="http://schemas.openxmlformats.org/officeDocument/2006/relationships/image" Target="../media/image12.png"/><Relationship Id="rId14" Type="http://schemas.openxmlformats.org/officeDocument/2006/relationships/image" Target="../media/image8.png"/><Relationship Id="rId17" Type="http://schemas.openxmlformats.org/officeDocument/2006/relationships/image" Target="../media/image10.png"/><Relationship Id="rId16" Type="http://schemas.openxmlformats.org/officeDocument/2006/relationships/image" Target="../media/image16.png"/><Relationship Id="rId19" Type="http://schemas.openxmlformats.org/officeDocument/2006/relationships/image" Target="../media/image24.png"/><Relationship Id="rId1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nvSpPr>
        <p:spPr>
          <a:xfrm>
            <a:off x="4702375" y="382800"/>
            <a:ext cx="4047000" cy="18435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u="sng"/>
          </a:p>
          <a:p>
            <a:pPr indent="0" lvl="0" marL="0" rtl="0" algn="ctr">
              <a:spcBef>
                <a:spcPts val="0"/>
              </a:spcBef>
              <a:spcAft>
                <a:spcPts val="0"/>
              </a:spcAft>
              <a:buNone/>
            </a:pPr>
            <a:r>
              <a:rPr b="1" lang="en" u="sng"/>
              <a:t>Healthy Eating</a:t>
            </a:r>
            <a:endParaRPr b="1" u="sng"/>
          </a:p>
          <a:p>
            <a:pPr indent="0" lvl="0" marL="0" rtl="0" algn="ctr">
              <a:spcBef>
                <a:spcPts val="0"/>
              </a:spcBef>
              <a:spcAft>
                <a:spcPts val="0"/>
              </a:spcAft>
              <a:buNone/>
            </a:pPr>
            <a:r>
              <a:t/>
            </a:r>
            <a:endParaRPr/>
          </a:p>
          <a:p>
            <a:pPr indent="0" lvl="0" marL="0" rtl="0" algn="ctr">
              <a:spcBef>
                <a:spcPts val="0"/>
              </a:spcBef>
              <a:spcAft>
                <a:spcPts val="0"/>
              </a:spcAft>
              <a:buNone/>
            </a:pPr>
            <a:r>
              <a:rPr lang="en"/>
              <a:t>Students are encouraged to eat a fruit or vegetable with every meal.  Students should also be mindful about eating healthy snacks throughout the day.</a:t>
            </a:r>
            <a:endParaRPr/>
          </a:p>
        </p:txBody>
      </p:sp>
      <p:sp>
        <p:nvSpPr>
          <p:cNvPr id="55" name="Google Shape;55;p13"/>
          <p:cNvSpPr txBox="1"/>
          <p:nvPr/>
        </p:nvSpPr>
        <p:spPr>
          <a:xfrm>
            <a:off x="429075" y="382800"/>
            <a:ext cx="4047000" cy="2905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u="sng"/>
          </a:p>
          <a:p>
            <a:pPr indent="0" lvl="0" marL="0" rtl="0" algn="ctr">
              <a:spcBef>
                <a:spcPts val="0"/>
              </a:spcBef>
              <a:spcAft>
                <a:spcPts val="0"/>
              </a:spcAft>
              <a:buNone/>
            </a:pPr>
            <a:r>
              <a:rPr b="1" lang="en" u="sng"/>
              <a:t>Dear Arlington</a:t>
            </a:r>
            <a:r>
              <a:rPr b="1" lang="en" u="sng"/>
              <a:t> Families:</a:t>
            </a:r>
            <a:endParaRPr b="1" u="sng"/>
          </a:p>
          <a:p>
            <a:pPr indent="0" lvl="0" marL="0" rtl="0" algn="ctr">
              <a:spcBef>
                <a:spcPts val="0"/>
              </a:spcBef>
              <a:spcAft>
                <a:spcPts val="0"/>
              </a:spcAft>
              <a:buNone/>
            </a:pPr>
            <a:r>
              <a:t/>
            </a:r>
            <a:endParaRPr/>
          </a:p>
          <a:p>
            <a:pPr indent="0" lvl="0" marL="0" rtl="0" algn="ctr">
              <a:spcBef>
                <a:spcPts val="0"/>
              </a:spcBef>
              <a:spcAft>
                <a:spcPts val="0"/>
              </a:spcAft>
              <a:buNone/>
            </a:pPr>
            <a:r>
              <a:rPr lang="en"/>
              <a:t>In order to meet the required 60 minutes of physical activity per day, Arlington P.E. teachers have developed this fitness calendar for your child’s use at home.  In addition to the activities listed for each day, students are encouraged to walk or jog for a total of 30 minutes per day.  We recognize everyone will not have access to all of the equipment listed. Do your best! </a:t>
            </a:r>
            <a:endParaRPr/>
          </a:p>
          <a:p>
            <a:pPr indent="0" lvl="0" marL="0" rtl="0" algn="ctr">
              <a:spcBef>
                <a:spcPts val="0"/>
              </a:spcBef>
              <a:spcAft>
                <a:spcPts val="0"/>
              </a:spcAft>
              <a:buNone/>
            </a:pPr>
            <a:r>
              <a:rPr lang="en"/>
              <a:t>Thank you. </a:t>
            </a:r>
            <a:endParaRPr/>
          </a:p>
        </p:txBody>
      </p:sp>
      <p:sp>
        <p:nvSpPr>
          <p:cNvPr id="56" name="Google Shape;56;p13"/>
          <p:cNvSpPr txBox="1"/>
          <p:nvPr/>
        </p:nvSpPr>
        <p:spPr>
          <a:xfrm>
            <a:off x="4702375" y="2537575"/>
            <a:ext cx="4047000" cy="38580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b="1" u="sng"/>
          </a:p>
          <a:p>
            <a:pPr indent="0" lvl="0" marL="0" rtl="0" algn="ctr">
              <a:spcBef>
                <a:spcPts val="0"/>
              </a:spcBef>
              <a:spcAft>
                <a:spcPts val="0"/>
              </a:spcAft>
              <a:buNone/>
            </a:pPr>
            <a:r>
              <a:rPr b="1" lang="en" u="sng"/>
              <a:t>Additional Activities &amp; Resources</a:t>
            </a:r>
            <a:endParaRPr b="1" u="sng"/>
          </a:p>
          <a:p>
            <a:pPr indent="0" lvl="0" marL="0" rtl="0" algn="ctr">
              <a:spcBef>
                <a:spcPts val="0"/>
              </a:spcBef>
              <a:spcAft>
                <a:spcPts val="0"/>
              </a:spcAft>
              <a:buNone/>
            </a:pPr>
            <a:r>
              <a:t/>
            </a:r>
            <a:endParaRPr b="1" u="sng"/>
          </a:p>
          <a:p>
            <a:pPr indent="0" lvl="0" marL="0" rtl="0" algn="ctr">
              <a:spcBef>
                <a:spcPts val="0"/>
              </a:spcBef>
              <a:spcAft>
                <a:spcPts val="0"/>
              </a:spcAft>
              <a:buNone/>
            </a:pPr>
            <a:r>
              <a:rPr lang="en"/>
              <a:t>Here is a list of additional activities that can be incorporated throughout the day:</a:t>
            </a:r>
            <a:endParaRPr/>
          </a:p>
          <a:p>
            <a:pPr indent="0" lvl="0" marL="0" rtl="0" algn="ctr">
              <a:spcBef>
                <a:spcPts val="0"/>
              </a:spcBef>
              <a:spcAft>
                <a:spcPts val="0"/>
              </a:spcAft>
              <a:buNone/>
            </a:pPr>
            <a:r>
              <a:t/>
            </a:r>
            <a:endParaRPr/>
          </a:p>
          <a:p>
            <a:pPr indent="-304800" lvl="0" marL="457200" rtl="0" algn="l">
              <a:spcBef>
                <a:spcPts val="0"/>
              </a:spcBef>
              <a:spcAft>
                <a:spcPts val="0"/>
              </a:spcAft>
              <a:buSzPts val="1200"/>
              <a:buChar char="●"/>
            </a:pPr>
            <a:r>
              <a:rPr lang="en" sz="1200"/>
              <a:t>Bounce a ball 50 times with each hand.</a:t>
            </a:r>
            <a:endParaRPr sz="1200"/>
          </a:p>
          <a:p>
            <a:pPr indent="-304800" lvl="0" marL="457200" rtl="0" algn="l">
              <a:spcBef>
                <a:spcPts val="0"/>
              </a:spcBef>
              <a:spcAft>
                <a:spcPts val="0"/>
              </a:spcAft>
              <a:buSzPts val="1200"/>
              <a:buChar char="●"/>
            </a:pPr>
            <a:r>
              <a:rPr lang="en" sz="1200"/>
              <a:t>Visit your local playground with parent supervision.</a:t>
            </a:r>
            <a:endParaRPr sz="1200"/>
          </a:p>
          <a:p>
            <a:pPr indent="-304800" lvl="0" marL="457200" rtl="0" algn="l">
              <a:spcBef>
                <a:spcPts val="0"/>
              </a:spcBef>
              <a:spcAft>
                <a:spcPts val="0"/>
              </a:spcAft>
              <a:buSzPts val="1200"/>
              <a:buChar char="●"/>
            </a:pPr>
            <a:r>
              <a:rPr lang="en" sz="1200"/>
              <a:t>Play catch with a family member.</a:t>
            </a:r>
            <a:endParaRPr sz="1200"/>
          </a:p>
          <a:p>
            <a:pPr indent="-304800" lvl="0" marL="457200" rtl="0" algn="l">
              <a:spcBef>
                <a:spcPts val="0"/>
              </a:spcBef>
              <a:spcAft>
                <a:spcPts val="0"/>
              </a:spcAft>
              <a:buSzPts val="1200"/>
              <a:buChar char="●"/>
            </a:pPr>
            <a:r>
              <a:rPr lang="en" sz="1200"/>
              <a:t>Dribble a ball soccer-style outdoors.</a:t>
            </a:r>
            <a:endParaRPr sz="1200"/>
          </a:p>
          <a:p>
            <a:pPr indent="-304800" lvl="0" marL="457200" rtl="0" algn="l">
              <a:spcBef>
                <a:spcPts val="0"/>
              </a:spcBef>
              <a:spcAft>
                <a:spcPts val="0"/>
              </a:spcAft>
              <a:buSzPts val="1200"/>
              <a:buChar char="●"/>
            </a:pPr>
            <a:r>
              <a:rPr lang="en" sz="1200"/>
              <a:t>Perform 20 wall push ups.</a:t>
            </a:r>
            <a:endParaRPr sz="1200"/>
          </a:p>
          <a:p>
            <a:pPr indent="-304800" lvl="0" marL="457200" rtl="0" algn="l">
              <a:spcBef>
                <a:spcPts val="0"/>
              </a:spcBef>
              <a:spcAft>
                <a:spcPts val="0"/>
              </a:spcAft>
              <a:buSzPts val="1200"/>
              <a:buChar char="●"/>
            </a:pPr>
            <a:r>
              <a:rPr lang="en" sz="1200"/>
              <a:t>Toe tap a soccer ball or similar ball 50 times.</a:t>
            </a:r>
            <a:endParaRPr sz="1200"/>
          </a:p>
          <a:p>
            <a:pPr indent="-304800" lvl="0" marL="457200" rtl="0" algn="l">
              <a:spcBef>
                <a:spcPts val="0"/>
              </a:spcBef>
              <a:spcAft>
                <a:spcPts val="0"/>
              </a:spcAft>
              <a:buSzPts val="1200"/>
              <a:buChar char="●"/>
            </a:pPr>
            <a:r>
              <a:rPr lang="en" sz="1200"/>
              <a:t>GoNoodle.com</a:t>
            </a:r>
            <a:endParaRPr sz="1200"/>
          </a:p>
          <a:p>
            <a:pPr indent="-304800" lvl="0" marL="457200" rtl="0" algn="l">
              <a:spcBef>
                <a:spcPts val="0"/>
              </a:spcBef>
              <a:spcAft>
                <a:spcPts val="0"/>
              </a:spcAft>
              <a:buSzPts val="1200"/>
              <a:buChar char="●"/>
            </a:pPr>
            <a:r>
              <a:rPr lang="en" sz="1200"/>
              <a:t>Just Dance for Kids (on YouTube Kids)</a:t>
            </a:r>
            <a:endParaRPr sz="1200"/>
          </a:p>
          <a:p>
            <a:pPr indent="-304800" lvl="0" marL="457200" rtl="0" algn="l">
              <a:spcBef>
                <a:spcPts val="0"/>
              </a:spcBef>
              <a:spcAft>
                <a:spcPts val="0"/>
              </a:spcAft>
              <a:buSzPts val="1200"/>
              <a:buChar char="●"/>
            </a:pPr>
            <a:r>
              <a:rPr lang="en" sz="1200"/>
              <a:t>SworkIt Kids (app with kid friendly exercises)</a:t>
            </a:r>
            <a:endParaRPr sz="1200"/>
          </a:p>
          <a:p>
            <a:pPr indent="-304800" lvl="0" marL="457200" rtl="0" algn="l">
              <a:spcBef>
                <a:spcPts val="0"/>
              </a:spcBef>
              <a:spcAft>
                <a:spcPts val="0"/>
              </a:spcAft>
              <a:buSzPts val="1200"/>
              <a:buChar char="●"/>
            </a:pPr>
            <a:r>
              <a:rPr lang="en" sz="1200"/>
              <a:t>Cosmic Kids (app with kid friendly yoga activities)</a:t>
            </a:r>
            <a:endParaRPr sz="1200"/>
          </a:p>
          <a:p>
            <a:pPr indent="-304800" lvl="0" marL="457200" rtl="0" algn="l">
              <a:spcBef>
                <a:spcPts val="0"/>
              </a:spcBef>
              <a:spcAft>
                <a:spcPts val="0"/>
              </a:spcAft>
              <a:buSzPts val="1200"/>
              <a:buChar char="●"/>
            </a:pPr>
            <a:r>
              <a:rPr lang="en" sz="1200"/>
              <a:t>Play60.com</a:t>
            </a:r>
            <a:endParaRPr sz="1200"/>
          </a:p>
          <a:p>
            <a:pPr indent="0" lvl="0" marL="457200" rtl="0" algn="l">
              <a:spcBef>
                <a:spcPts val="0"/>
              </a:spcBef>
              <a:spcAft>
                <a:spcPts val="0"/>
              </a:spcAft>
              <a:buNone/>
            </a:pPr>
            <a:r>
              <a:t/>
            </a:r>
            <a:endParaRPr/>
          </a:p>
        </p:txBody>
      </p:sp>
      <p:pic>
        <p:nvPicPr>
          <p:cNvPr id="57" name="Google Shape;57;p13"/>
          <p:cNvPicPr preferRelativeResize="0"/>
          <p:nvPr/>
        </p:nvPicPr>
        <p:blipFill>
          <a:blip r:embed="rId3">
            <a:alphaModFix/>
          </a:blip>
          <a:stretch>
            <a:fillRect/>
          </a:stretch>
        </p:blipFill>
        <p:spPr>
          <a:xfrm>
            <a:off x="5227573" y="524325"/>
            <a:ext cx="392141" cy="492851"/>
          </a:xfrm>
          <a:prstGeom prst="rect">
            <a:avLst/>
          </a:prstGeom>
          <a:noFill/>
          <a:ln>
            <a:noFill/>
          </a:ln>
        </p:spPr>
      </p:pic>
      <p:pic>
        <p:nvPicPr>
          <p:cNvPr id="58" name="Google Shape;58;p13"/>
          <p:cNvPicPr preferRelativeResize="0"/>
          <p:nvPr/>
        </p:nvPicPr>
        <p:blipFill>
          <a:blip r:embed="rId4">
            <a:alphaModFix/>
          </a:blip>
          <a:stretch>
            <a:fillRect/>
          </a:stretch>
        </p:blipFill>
        <p:spPr>
          <a:xfrm>
            <a:off x="7849694" y="236588"/>
            <a:ext cx="682285" cy="712200"/>
          </a:xfrm>
          <a:prstGeom prst="rect">
            <a:avLst/>
          </a:prstGeom>
          <a:noFill/>
          <a:ln>
            <a:noFill/>
          </a:ln>
        </p:spPr>
      </p:pic>
      <p:pic>
        <p:nvPicPr>
          <p:cNvPr id="59" name="Google Shape;59;p13"/>
          <p:cNvPicPr preferRelativeResize="0"/>
          <p:nvPr/>
        </p:nvPicPr>
        <p:blipFill>
          <a:blip r:embed="rId5">
            <a:alphaModFix/>
          </a:blip>
          <a:stretch>
            <a:fillRect/>
          </a:stretch>
        </p:blipFill>
        <p:spPr>
          <a:xfrm>
            <a:off x="8271963" y="1531187"/>
            <a:ext cx="602144" cy="608424"/>
          </a:xfrm>
          <a:prstGeom prst="rect">
            <a:avLst/>
          </a:prstGeom>
          <a:noFill/>
          <a:ln>
            <a:noFill/>
          </a:ln>
        </p:spPr>
      </p:pic>
      <p:pic>
        <p:nvPicPr>
          <p:cNvPr id="60" name="Google Shape;60;p13"/>
          <p:cNvPicPr preferRelativeResize="0"/>
          <p:nvPr/>
        </p:nvPicPr>
        <p:blipFill>
          <a:blip r:embed="rId6">
            <a:alphaModFix/>
          </a:blip>
          <a:stretch>
            <a:fillRect/>
          </a:stretch>
        </p:blipFill>
        <p:spPr>
          <a:xfrm>
            <a:off x="4935113" y="1929150"/>
            <a:ext cx="533400" cy="492850"/>
          </a:xfrm>
          <a:prstGeom prst="rect">
            <a:avLst/>
          </a:prstGeom>
          <a:noFill/>
          <a:ln>
            <a:noFill/>
          </a:ln>
        </p:spPr>
      </p:pic>
      <p:pic>
        <p:nvPicPr>
          <p:cNvPr id="61" name="Google Shape;61;p13"/>
          <p:cNvPicPr preferRelativeResize="0"/>
          <p:nvPr/>
        </p:nvPicPr>
        <p:blipFill>
          <a:blip r:embed="rId7">
            <a:alphaModFix/>
          </a:blip>
          <a:stretch>
            <a:fillRect/>
          </a:stretch>
        </p:blipFill>
        <p:spPr>
          <a:xfrm>
            <a:off x="6203563" y="1929160"/>
            <a:ext cx="1202419" cy="608425"/>
          </a:xfrm>
          <a:prstGeom prst="rect">
            <a:avLst/>
          </a:prstGeom>
          <a:noFill/>
          <a:ln>
            <a:noFill/>
          </a:ln>
        </p:spPr>
      </p:pic>
      <p:sp>
        <p:nvSpPr>
          <p:cNvPr id="62" name="Google Shape;62;p13"/>
          <p:cNvSpPr txBox="1"/>
          <p:nvPr/>
        </p:nvSpPr>
        <p:spPr>
          <a:xfrm>
            <a:off x="429075" y="3537775"/>
            <a:ext cx="4047000" cy="28578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
              <a:t>Heart Rate Check:</a:t>
            </a:r>
            <a:endParaRPr b="1"/>
          </a:p>
          <a:p>
            <a:pPr indent="0" lvl="0" marL="0" rtl="0" algn="ctr">
              <a:spcBef>
                <a:spcPts val="0"/>
              </a:spcBef>
              <a:spcAft>
                <a:spcPts val="0"/>
              </a:spcAft>
              <a:buNone/>
            </a:pPr>
            <a:r>
              <a:t/>
            </a:r>
            <a:endParaRPr/>
          </a:p>
          <a:p>
            <a:pPr indent="0" lvl="0" marL="0" rtl="0" algn="ctr">
              <a:spcBef>
                <a:spcPts val="0"/>
              </a:spcBef>
              <a:spcAft>
                <a:spcPts val="0"/>
              </a:spcAft>
              <a:buNone/>
            </a:pPr>
            <a:r>
              <a:rPr lang="en"/>
              <a:t>Students are encouraged to check their resting heart rate and then their working heart rate after these activities.  Feel your pulse for 6 seconds with your index and middle finger on your wrist or your neck.  Count the beats.  Multiply by 10. That is your heart rate.</a:t>
            </a:r>
            <a:endParaRPr/>
          </a:p>
        </p:txBody>
      </p:sp>
      <p:pic>
        <p:nvPicPr>
          <p:cNvPr id="63" name="Google Shape;63;p13"/>
          <p:cNvPicPr preferRelativeResize="0"/>
          <p:nvPr/>
        </p:nvPicPr>
        <p:blipFill>
          <a:blip r:embed="rId8">
            <a:alphaModFix/>
          </a:blip>
          <a:stretch>
            <a:fillRect/>
          </a:stretch>
        </p:blipFill>
        <p:spPr>
          <a:xfrm>
            <a:off x="3402701" y="3698050"/>
            <a:ext cx="841074" cy="712200"/>
          </a:xfrm>
          <a:prstGeom prst="rect">
            <a:avLst/>
          </a:prstGeom>
          <a:noFill/>
          <a:ln cap="flat" cmpd="sng" w="2857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graphicFrame>
        <p:nvGraphicFramePr>
          <p:cNvPr id="68" name="Google Shape;68;p14"/>
          <p:cNvGraphicFramePr/>
          <p:nvPr/>
        </p:nvGraphicFramePr>
        <p:xfrm>
          <a:off x="282038" y="163963"/>
          <a:ext cx="3000000" cy="3000000"/>
        </p:xfrm>
        <a:graphic>
          <a:graphicData uri="http://schemas.openxmlformats.org/drawingml/2006/table">
            <a:tbl>
              <a:tblPr>
                <a:noFill/>
                <a:tableStyleId>{B5D58E90-761D-447A-B600-B54470CC885C}</a:tableStyleId>
              </a:tblPr>
              <a:tblGrid>
                <a:gridCol w="1731075"/>
                <a:gridCol w="1731075"/>
                <a:gridCol w="1731075"/>
                <a:gridCol w="1731075"/>
                <a:gridCol w="1731075"/>
              </a:tblGrid>
              <a:tr h="3157525">
                <a:tc>
                  <a:txBody>
                    <a:bodyPr/>
                    <a:lstStyle/>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Cardio:</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Ride your bike for 20 minutes</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Muscular Strength</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How many push-ups can you do?</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Flexibility:</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Hold the downward dog for as long as you can</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txBody>
                  <a:tcPr marT="121900" marB="121900" marR="68575" marL="68575">
                    <a:lnL cap="flat" cmpd="sng" w="28575">
                      <a:solidFill>
                        <a:srgbClr val="9900FF"/>
                      </a:solidFill>
                      <a:prstDash val="solid"/>
                      <a:round/>
                      <a:headEnd len="sm" w="sm" type="none"/>
                      <a:tailEnd len="sm" w="sm" type="none"/>
                    </a:lnL>
                    <a:lnR cap="flat" cmpd="sng" w="28575">
                      <a:solidFill>
                        <a:srgbClr val="9900FF"/>
                      </a:solidFill>
                      <a:prstDash val="solid"/>
                      <a:round/>
                      <a:headEnd len="sm" w="sm" type="none"/>
                      <a:tailEnd len="sm" w="sm" type="none"/>
                    </a:lnR>
                    <a:lnT cap="flat" cmpd="sng" w="28575">
                      <a:solidFill>
                        <a:srgbClr val="9900FF"/>
                      </a:solidFill>
                      <a:prstDash val="solid"/>
                      <a:round/>
                      <a:headEnd len="sm" w="sm" type="none"/>
                      <a:tailEnd len="sm" w="sm" type="none"/>
                    </a:lnT>
                    <a:lnB cap="flat" cmpd="sng" w="28575">
                      <a:solidFill>
                        <a:srgbClr val="9900FF"/>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200">
                          <a:latin typeface="Comic Sans MS"/>
                          <a:ea typeface="Comic Sans MS"/>
                          <a:cs typeface="Comic Sans MS"/>
                          <a:sym typeface="Comic Sans MS"/>
                        </a:rPr>
                        <a:t> </a:t>
                      </a:r>
                      <a:r>
                        <a:rPr b="1" lang="en" sz="1200">
                          <a:latin typeface="Comic Sans MS"/>
                          <a:ea typeface="Comic Sans MS"/>
                          <a:cs typeface="Comic Sans MS"/>
                          <a:sym typeface="Comic Sans MS"/>
                        </a:rPr>
                        <a:t>Cardio:</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Walk for 30 minutes</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Muscular Strength:</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Do 25 sit-ups</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Flexibility:</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In a sitting position reach out and touch your toes for  15 seconds</a:t>
                      </a:r>
                      <a:endParaRPr sz="1200">
                        <a:latin typeface="Comic Sans MS"/>
                        <a:ea typeface="Comic Sans MS"/>
                        <a:cs typeface="Comic Sans MS"/>
                        <a:sym typeface="Comic Sans MS"/>
                      </a:endParaRPr>
                    </a:p>
                  </a:txBody>
                  <a:tcPr marT="121900" marB="121900" marR="68575" marL="68575">
                    <a:lnL cap="flat" cmpd="sng" w="28575">
                      <a:solidFill>
                        <a:srgbClr val="9900FF"/>
                      </a:solidFill>
                      <a:prstDash val="solid"/>
                      <a:round/>
                      <a:headEnd len="sm" w="sm" type="none"/>
                      <a:tailEnd len="sm" w="sm" type="none"/>
                    </a:lnL>
                    <a:lnR cap="flat" cmpd="sng" w="28575">
                      <a:solidFill>
                        <a:srgbClr val="9900FF"/>
                      </a:solidFill>
                      <a:prstDash val="solid"/>
                      <a:round/>
                      <a:headEnd len="sm" w="sm" type="none"/>
                      <a:tailEnd len="sm" w="sm" type="none"/>
                    </a:lnR>
                    <a:lnT cap="flat" cmpd="sng" w="28575">
                      <a:solidFill>
                        <a:srgbClr val="9900FF"/>
                      </a:solidFill>
                      <a:prstDash val="solid"/>
                      <a:round/>
                      <a:headEnd len="sm" w="sm" type="none"/>
                      <a:tailEnd len="sm" w="sm" type="none"/>
                    </a:lnT>
                    <a:lnB cap="flat" cmpd="sng" w="28575">
                      <a:solidFill>
                        <a:srgbClr val="9900FF"/>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200">
                          <a:latin typeface="Comic Sans MS"/>
                          <a:ea typeface="Comic Sans MS"/>
                          <a:cs typeface="Comic Sans MS"/>
                          <a:sym typeface="Comic Sans MS"/>
                        </a:rPr>
                        <a:t> </a:t>
                      </a:r>
                      <a:r>
                        <a:rPr b="1" lang="en" sz="1200">
                          <a:latin typeface="Comic Sans MS"/>
                          <a:ea typeface="Comic Sans MS"/>
                          <a:cs typeface="Comic Sans MS"/>
                          <a:sym typeface="Comic Sans MS"/>
                        </a:rPr>
                        <a:t>Cardio:</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25 jumping jacks + 25 Star Jumps</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Muscular Strength:</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Hold a plank for 1 minute</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Flexibility:</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Lie down on back and spread arms and feet in a snow angel motion for 1 minute</a:t>
                      </a:r>
                      <a:endParaRPr sz="1200">
                        <a:latin typeface="Comic Sans MS"/>
                        <a:ea typeface="Comic Sans MS"/>
                        <a:cs typeface="Comic Sans MS"/>
                        <a:sym typeface="Comic Sans MS"/>
                      </a:endParaRPr>
                    </a:p>
                  </a:txBody>
                  <a:tcPr marT="121900" marB="121900" marR="68575" marL="68575">
                    <a:lnL cap="flat" cmpd="sng" w="28575">
                      <a:solidFill>
                        <a:srgbClr val="9900FF"/>
                      </a:solidFill>
                      <a:prstDash val="solid"/>
                      <a:round/>
                      <a:headEnd len="sm" w="sm" type="none"/>
                      <a:tailEnd len="sm" w="sm" type="none"/>
                    </a:lnL>
                    <a:lnR cap="flat" cmpd="sng" w="28575">
                      <a:solidFill>
                        <a:srgbClr val="9900FF"/>
                      </a:solidFill>
                      <a:prstDash val="solid"/>
                      <a:round/>
                      <a:headEnd len="sm" w="sm" type="none"/>
                      <a:tailEnd len="sm" w="sm" type="none"/>
                    </a:lnR>
                    <a:lnT cap="flat" cmpd="sng" w="28575">
                      <a:solidFill>
                        <a:srgbClr val="9900FF"/>
                      </a:solidFill>
                      <a:prstDash val="solid"/>
                      <a:round/>
                      <a:headEnd len="sm" w="sm" type="none"/>
                      <a:tailEnd len="sm" w="sm" type="none"/>
                    </a:lnT>
                    <a:lnB cap="flat" cmpd="sng" w="28575">
                      <a:solidFill>
                        <a:srgbClr val="9900FF"/>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200">
                          <a:latin typeface="Comic Sans MS"/>
                          <a:ea typeface="Comic Sans MS"/>
                          <a:cs typeface="Comic Sans MS"/>
                          <a:sym typeface="Comic Sans MS"/>
                        </a:rPr>
                        <a:t>C</a:t>
                      </a:r>
                      <a:r>
                        <a:rPr b="1" lang="en" sz="1200">
                          <a:latin typeface="Comic Sans MS"/>
                          <a:ea typeface="Comic Sans MS"/>
                          <a:cs typeface="Comic Sans MS"/>
                          <a:sym typeface="Comic Sans MS"/>
                        </a:rPr>
                        <a:t>ardio:</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Indoor Dance Party! Dance to your favorite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songs for 20 minutes</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Muscular Strength:</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Wall-Sit for 30 seconds</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Flexibility:</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In the superman pose, lift a book off the ground and read one entire page</a:t>
                      </a:r>
                      <a:endParaRPr sz="1200">
                        <a:latin typeface="Comic Sans MS"/>
                        <a:ea typeface="Comic Sans MS"/>
                        <a:cs typeface="Comic Sans MS"/>
                        <a:sym typeface="Comic Sans MS"/>
                      </a:endParaRPr>
                    </a:p>
                  </a:txBody>
                  <a:tcPr marT="121900" marB="121900" marR="68575" marL="68575">
                    <a:lnL cap="flat" cmpd="sng" w="28575">
                      <a:solidFill>
                        <a:srgbClr val="9900FF"/>
                      </a:solidFill>
                      <a:prstDash val="solid"/>
                      <a:round/>
                      <a:headEnd len="sm" w="sm" type="none"/>
                      <a:tailEnd len="sm" w="sm" type="none"/>
                    </a:lnL>
                    <a:lnR cap="flat" cmpd="sng" w="28575">
                      <a:solidFill>
                        <a:srgbClr val="9900FF"/>
                      </a:solidFill>
                      <a:prstDash val="solid"/>
                      <a:round/>
                      <a:headEnd len="sm" w="sm" type="none"/>
                      <a:tailEnd len="sm" w="sm" type="none"/>
                    </a:lnR>
                    <a:lnT cap="flat" cmpd="sng" w="28575">
                      <a:solidFill>
                        <a:srgbClr val="9900FF"/>
                      </a:solidFill>
                      <a:prstDash val="solid"/>
                      <a:round/>
                      <a:headEnd len="sm" w="sm" type="none"/>
                      <a:tailEnd len="sm" w="sm" type="none"/>
                    </a:lnT>
                    <a:lnB cap="flat" cmpd="sng" w="28575">
                      <a:solidFill>
                        <a:srgbClr val="9900FF"/>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lang="en" sz="1200">
                          <a:latin typeface="Comic Sans MS"/>
                          <a:ea typeface="Comic Sans MS"/>
                          <a:cs typeface="Comic Sans MS"/>
                          <a:sym typeface="Comic Sans MS"/>
                        </a:rPr>
                        <a:t> </a:t>
                      </a:r>
                      <a:r>
                        <a:rPr b="1" lang="en" sz="1200">
                          <a:latin typeface="Comic Sans MS"/>
                          <a:ea typeface="Comic Sans MS"/>
                          <a:cs typeface="Comic Sans MS"/>
                          <a:sym typeface="Comic Sans MS"/>
                        </a:rPr>
                        <a:t>Cardio:</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Find some stairs- go up fast and down slowly! Do this for 5 minutes- check your pulse after too!</a:t>
                      </a:r>
                      <a:endParaRPr sz="1200">
                        <a:latin typeface="Comic Sans MS"/>
                        <a:ea typeface="Comic Sans MS"/>
                        <a:cs typeface="Comic Sans MS"/>
                        <a:sym typeface="Comic Sans MS"/>
                      </a:endParaRPr>
                    </a:p>
                    <a:p>
                      <a:pPr indent="0" lvl="0" marL="0" rtl="0" algn="l">
                        <a:lnSpc>
                          <a:spcPct val="100000"/>
                        </a:lnSpc>
                        <a:spcBef>
                          <a:spcPts val="0"/>
                        </a:spcBef>
                        <a:spcAft>
                          <a:spcPts val="0"/>
                        </a:spcAft>
                        <a:buClr>
                          <a:schemeClr val="dk1"/>
                        </a:buClr>
                        <a:buSzPts val="1100"/>
                        <a:buFont typeface="Arial"/>
                        <a:buNone/>
                      </a:pPr>
                      <a:r>
                        <a:rPr b="1" lang="en" sz="1200">
                          <a:latin typeface="Comic Sans MS"/>
                          <a:ea typeface="Comic Sans MS"/>
                          <a:cs typeface="Comic Sans MS"/>
                          <a:sym typeface="Comic Sans MS"/>
                        </a:rPr>
                        <a:t>Muscular Strength:</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Clr>
                          <a:schemeClr val="dk1"/>
                        </a:buClr>
                        <a:buSzPts val="1100"/>
                        <a:buFont typeface="Arial"/>
                        <a:buNone/>
                      </a:pPr>
                      <a:r>
                        <a:rPr lang="en" sz="1200">
                          <a:latin typeface="Comic Sans MS"/>
                          <a:ea typeface="Comic Sans MS"/>
                          <a:cs typeface="Comic Sans MS"/>
                          <a:sym typeface="Comic Sans MS"/>
                        </a:rPr>
                        <a:t>Try a side plank- 30 seconds on the right and 30 seconds on the left</a:t>
                      </a:r>
                      <a:endParaRPr sz="1200">
                        <a:latin typeface="Comic Sans MS"/>
                        <a:ea typeface="Comic Sans MS"/>
                        <a:cs typeface="Comic Sans MS"/>
                        <a:sym typeface="Comic Sans MS"/>
                      </a:endParaRPr>
                    </a:p>
                    <a:p>
                      <a:pPr indent="0" lvl="0" marL="0" rtl="0" algn="l">
                        <a:lnSpc>
                          <a:spcPct val="100000"/>
                        </a:lnSpc>
                        <a:spcBef>
                          <a:spcPts val="0"/>
                        </a:spcBef>
                        <a:spcAft>
                          <a:spcPts val="0"/>
                        </a:spcAft>
                        <a:buClr>
                          <a:schemeClr val="dk1"/>
                        </a:buClr>
                        <a:buSzPts val="1100"/>
                        <a:buFont typeface="Arial"/>
                        <a:buNone/>
                      </a:pPr>
                      <a:r>
                        <a:rPr lang="en"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Clr>
                          <a:schemeClr val="dk1"/>
                        </a:buClr>
                        <a:buSzPts val="1100"/>
                        <a:buFont typeface="Arial"/>
                        <a:buNone/>
                      </a:pPr>
                      <a:r>
                        <a:rPr b="1" lang="en" sz="1200">
                          <a:latin typeface="Comic Sans MS"/>
                          <a:ea typeface="Comic Sans MS"/>
                          <a:cs typeface="Comic Sans MS"/>
                          <a:sym typeface="Comic Sans MS"/>
                        </a:rPr>
                        <a:t>Flexibility:</a:t>
                      </a:r>
                      <a:r>
                        <a:rPr lang="en" sz="1200">
                          <a:latin typeface="Comic Sans MS"/>
                          <a:ea typeface="Comic Sans MS"/>
                          <a:cs typeface="Comic Sans MS"/>
                          <a:sym typeface="Comic Sans MS"/>
                        </a:rPr>
                        <a:t>Do 25 slow arm circles forward and 25 slow arm circles backward</a:t>
                      </a:r>
                      <a:endParaRPr sz="1200">
                        <a:latin typeface="Comic Sans MS"/>
                        <a:ea typeface="Comic Sans MS"/>
                        <a:cs typeface="Comic Sans MS"/>
                        <a:sym typeface="Comic Sans MS"/>
                      </a:endParaRPr>
                    </a:p>
                  </a:txBody>
                  <a:tcPr marT="121900" marB="121900" marR="68575" marL="68575">
                    <a:lnL cap="flat" cmpd="sng" w="28575">
                      <a:solidFill>
                        <a:srgbClr val="9900FF"/>
                      </a:solidFill>
                      <a:prstDash val="solid"/>
                      <a:round/>
                      <a:headEnd len="sm" w="sm" type="none"/>
                      <a:tailEnd len="sm" w="sm" type="none"/>
                    </a:lnL>
                    <a:lnR cap="flat" cmpd="sng" w="28575">
                      <a:solidFill>
                        <a:srgbClr val="9900FF"/>
                      </a:solidFill>
                      <a:prstDash val="solid"/>
                      <a:round/>
                      <a:headEnd len="sm" w="sm" type="none"/>
                      <a:tailEnd len="sm" w="sm" type="none"/>
                    </a:lnR>
                    <a:lnT cap="flat" cmpd="sng" w="28575">
                      <a:solidFill>
                        <a:srgbClr val="9900FF"/>
                      </a:solidFill>
                      <a:prstDash val="solid"/>
                      <a:round/>
                      <a:headEnd len="sm" w="sm" type="none"/>
                      <a:tailEnd len="sm" w="sm" type="none"/>
                    </a:lnT>
                    <a:lnB cap="flat" cmpd="sng" w="28575">
                      <a:solidFill>
                        <a:srgbClr val="9900FF"/>
                      </a:solidFill>
                      <a:prstDash val="solid"/>
                      <a:round/>
                      <a:headEnd len="sm" w="sm" type="none"/>
                      <a:tailEnd len="sm" w="sm" type="none"/>
                    </a:lnB>
                  </a:tcPr>
                </a:tc>
              </a:tr>
              <a:tr h="3372550">
                <a:tc>
                  <a:txBody>
                    <a:bodyPr/>
                    <a:lstStyle/>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Cardio:</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Jog for 30 seconds in each room of your home</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Muscular Strength:</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Do 25 front lunges on each leg</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Flexibility:</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Hold the warrior pose for as long as you can</a:t>
                      </a:r>
                      <a:endParaRPr sz="1200">
                        <a:latin typeface="Comic Sans MS"/>
                        <a:ea typeface="Comic Sans MS"/>
                        <a:cs typeface="Comic Sans MS"/>
                        <a:sym typeface="Comic Sans MS"/>
                      </a:endParaRPr>
                    </a:p>
                  </a:txBody>
                  <a:tcPr marT="91425" marB="91425" marR="68575" marL="68575">
                    <a:lnL cap="flat" cmpd="sng" w="28575">
                      <a:solidFill>
                        <a:srgbClr val="9900FF"/>
                      </a:solidFill>
                      <a:prstDash val="solid"/>
                      <a:round/>
                      <a:headEnd len="sm" w="sm" type="none"/>
                      <a:tailEnd len="sm" w="sm" type="none"/>
                    </a:lnL>
                    <a:lnR cap="flat" cmpd="sng" w="28575">
                      <a:solidFill>
                        <a:srgbClr val="9900FF"/>
                      </a:solidFill>
                      <a:prstDash val="solid"/>
                      <a:round/>
                      <a:headEnd len="sm" w="sm" type="none"/>
                      <a:tailEnd len="sm" w="sm" type="none"/>
                    </a:lnR>
                    <a:lnT cap="flat" cmpd="sng" w="28575">
                      <a:solidFill>
                        <a:srgbClr val="9900FF"/>
                      </a:solidFill>
                      <a:prstDash val="solid"/>
                      <a:round/>
                      <a:headEnd len="sm" w="sm" type="none"/>
                      <a:tailEnd len="sm" w="sm" type="none"/>
                    </a:lnT>
                    <a:lnB cap="flat" cmpd="sng" w="28575">
                      <a:solidFill>
                        <a:srgbClr val="9900FF"/>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Cardio:</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Star Jump- Drop to a squat position and then explode up into the air into a star position 20 times</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Muscular Strength:</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Do 20 wall-push-ups</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Flexibility:</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Butterfly stretch for 20 seconds- take a break- repeat 3 times</a:t>
                      </a:r>
                      <a:endParaRPr sz="1200">
                        <a:latin typeface="Comic Sans MS"/>
                        <a:ea typeface="Comic Sans MS"/>
                        <a:cs typeface="Comic Sans MS"/>
                        <a:sym typeface="Comic Sans MS"/>
                      </a:endParaRPr>
                    </a:p>
                  </a:txBody>
                  <a:tcPr marT="91425" marB="91425" marR="68575" marL="68575">
                    <a:lnL cap="flat" cmpd="sng" w="28575">
                      <a:solidFill>
                        <a:srgbClr val="9900FF"/>
                      </a:solidFill>
                      <a:prstDash val="solid"/>
                      <a:round/>
                      <a:headEnd len="sm" w="sm" type="none"/>
                      <a:tailEnd len="sm" w="sm" type="none"/>
                    </a:lnL>
                    <a:lnR cap="flat" cmpd="sng" w="28575">
                      <a:solidFill>
                        <a:srgbClr val="9900FF"/>
                      </a:solidFill>
                      <a:prstDash val="solid"/>
                      <a:round/>
                      <a:headEnd len="sm" w="sm" type="none"/>
                      <a:tailEnd len="sm" w="sm" type="none"/>
                    </a:lnR>
                    <a:lnT cap="flat" cmpd="sng" w="28575">
                      <a:solidFill>
                        <a:srgbClr val="9900FF"/>
                      </a:solidFill>
                      <a:prstDash val="solid"/>
                      <a:round/>
                      <a:headEnd len="sm" w="sm" type="none"/>
                      <a:tailEnd len="sm" w="sm" type="none"/>
                    </a:lnT>
                    <a:lnB cap="flat" cmpd="sng" w="28575">
                      <a:solidFill>
                        <a:srgbClr val="9900FF"/>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Cardio:</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Jump Rope (or invisible jump rope) for 5 minutes’ total</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Muscular Strength:</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Hold a push-up position and say the months of the year 3 times</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Flexibility:</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Standing Side Stretch- arms over your head and bend to one side- try 30 seconds on each side</a:t>
                      </a:r>
                      <a:endParaRPr sz="1200">
                        <a:latin typeface="Comic Sans MS"/>
                        <a:ea typeface="Comic Sans MS"/>
                        <a:cs typeface="Comic Sans MS"/>
                        <a:sym typeface="Comic Sans MS"/>
                      </a:endParaRPr>
                    </a:p>
                  </a:txBody>
                  <a:tcPr marT="91425" marB="91425" marR="68575" marL="68575">
                    <a:lnL cap="flat" cmpd="sng" w="28575">
                      <a:solidFill>
                        <a:srgbClr val="9900FF"/>
                      </a:solidFill>
                      <a:prstDash val="solid"/>
                      <a:round/>
                      <a:headEnd len="sm" w="sm" type="none"/>
                      <a:tailEnd len="sm" w="sm" type="none"/>
                    </a:lnL>
                    <a:lnR cap="flat" cmpd="sng" w="28575">
                      <a:solidFill>
                        <a:srgbClr val="9900FF"/>
                      </a:solidFill>
                      <a:prstDash val="solid"/>
                      <a:round/>
                      <a:headEnd len="sm" w="sm" type="none"/>
                      <a:tailEnd len="sm" w="sm" type="none"/>
                    </a:lnR>
                    <a:lnT cap="flat" cmpd="sng" w="28575">
                      <a:solidFill>
                        <a:srgbClr val="9900FF"/>
                      </a:solidFill>
                      <a:prstDash val="solid"/>
                      <a:round/>
                      <a:headEnd len="sm" w="sm" type="none"/>
                      <a:tailEnd len="sm" w="sm" type="none"/>
                    </a:lnT>
                    <a:lnB cap="flat" cmpd="sng" w="28575">
                      <a:solidFill>
                        <a:srgbClr val="9900FF"/>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Cardio:</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Jump side to side (ski jump) over a line on the floor for 2 minutes</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Muscular Strength:</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25 Squats- imagine that you are sitting on a chair</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Flexibility:</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Wall Calf Stretch- 2 hands on the wall, one knee bent, back leg straight</a:t>
                      </a:r>
                      <a:endParaRPr sz="1200">
                        <a:latin typeface="Comic Sans MS"/>
                        <a:ea typeface="Comic Sans MS"/>
                        <a:cs typeface="Comic Sans MS"/>
                        <a:sym typeface="Comic Sans MS"/>
                      </a:endParaRPr>
                    </a:p>
                  </a:txBody>
                  <a:tcPr marT="91425" marB="91425" marR="68575" marL="68575">
                    <a:lnL cap="flat" cmpd="sng" w="28575">
                      <a:solidFill>
                        <a:srgbClr val="9900FF"/>
                      </a:solidFill>
                      <a:prstDash val="solid"/>
                      <a:round/>
                      <a:headEnd len="sm" w="sm" type="none"/>
                      <a:tailEnd len="sm" w="sm" type="none"/>
                    </a:lnL>
                    <a:lnR cap="flat" cmpd="sng" w="28575">
                      <a:solidFill>
                        <a:srgbClr val="9900FF"/>
                      </a:solidFill>
                      <a:prstDash val="solid"/>
                      <a:round/>
                      <a:headEnd len="sm" w="sm" type="none"/>
                      <a:tailEnd len="sm" w="sm" type="none"/>
                    </a:lnR>
                    <a:lnT cap="flat" cmpd="sng" w="28575">
                      <a:solidFill>
                        <a:srgbClr val="9900FF"/>
                      </a:solidFill>
                      <a:prstDash val="solid"/>
                      <a:round/>
                      <a:headEnd len="sm" w="sm" type="none"/>
                      <a:tailEnd len="sm" w="sm" type="none"/>
                    </a:lnT>
                    <a:lnB cap="flat" cmpd="sng" w="28575">
                      <a:solidFill>
                        <a:srgbClr val="9900FF"/>
                      </a:solidFill>
                      <a:prstDash val="solid"/>
                      <a:round/>
                      <a:headEnd len="sm" w="sm" type="none"/>
                      <a:tailEnd len="sm" w="sm" type="none"/>
                    </a:lnB>
                  </a:tcPr>
                </a:tc>
                <a:tc>
                  <a:txBody>
                    <a:bodyPr/>
                    <a:lstStyle/>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Cardio:</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Repeat your favorite cardio! Challenge yourself!</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 </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Muscular Strength:</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Do bicycle legs with a family member for 60 seconds</a:t>
                      </a:r>
                      <a:endParaRPr sz="1200">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sz="1200">
                          <a:latin typeface="Comic Sans MS"/>
                          <a:ea typeface="Comic Sans MS"/>
                          <a:cs typeface="Comic Sans MS"/>
                          <a:sym typeface="Comic Sans MS"/>
                        </a:rPr>
                        <a:t>Flexibility:</a:t>
                      </a:r>
                      <a:endParaRPr b="1" sz="1200">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sz="1200">
                          <a:latin typeface="Comic Sans MS"/>
                          <a:ea typeface="Comic Sans MS"/>
                          <a:cs typeface="Comic Sans MS"/>
                          <a:sym typeface="Comic Sans MS"/>
                        </a:rPr>
                        <a:t>Bending Wind Mills- start in a standing star position- opposite hand reaches to opposite foot</a:t>
                      </a:r>
                      <a:endParaRPr sz="1200">
                        <a:latin typeface="Comic Sans MS"/>
                        <a:ea typeface="Comic Sans MS"/>
                        <a:cs typeface="Comic Sans MS"/>
                        <a:sym typeface="Comic Sans MS"/>
                      </a:endParaRPr>
                    </a:p>
                  </a:txBody>
                  <a:tcPr marT="91425" marB="91425" marR="68575" marL="68575">
                    <a:lnL cap="flat" cmpd="sng" w="28575">
                      <a:solidFill>
                        <a:srgbClr val="9900FF"/>
                      </a:solidFill>
                      <a:prstDash val="solid"/>
                      <a:round/>
                      <a:headEnd len="sm" w="sm" type="none"/>
                      <a:tailEnd len="sm" w="sm" type="none"/>
                    </a:lnL>
                    <a:lnR cap="flat" cmpd="sng" w="28575">
                      <a:solidFill>
                        <a:srgbClr val="9900FF"/>
                      </a:solidFill>
                      <a:prstDash val="solid"/>
                      <a:round/>
                      <a:headEnd len="sm" w="sm" type="none"/>
                      <a:tailEnd len="sm" w="sm" type="none"/>
                    </a:lnR>
                    <a:lnT cap="flat" cmpd="sng" w="28575">
                      <a:solidFill>
                        <a:srgbClr val="9900FF"/>
                      </a:solidFill>
                      <a:prstDash val="solid"/>
                      <a:round/>
                      <a:headEnd len="sm" w="sm" type="none"/>
                      <a:tailEnd len="sm" w="sm" type="none"/>
                    </a:lnT>
                    <a:lnB cap="flat" cmpd="sng" w="28575">
                      <a:solidFill>
                        <a:srgbClr val="9900FF"/>
                      </a:solidFill>
                      <a:prstDash val="solid"/>
                      <a:round/>
                      <a:headEnd len="sm" w="sm" type="none"/>
                      <a:tailEnd len="sm" w="sm" type="none"/>
                    </a:lnB>
                  </a:tcPr>
                </a:tc>
              </a:tr>
            </a:tbl>
          </a:graphicData>
        </a:graphic>
      </p:graphicFrame>
      <p:pic>
        <p:nvPicPr>
          <p:cNvPr id="69" name="Google Shape;69;p14"/>
          <p:cNvPicPr preferRelativeResize="0"/>
          <p:nvPr/>
        </p:nvPicPr>
        <p:blipFill>
          <a:blip r:embed="rId3">
            <a:alphaModFix/>
          </a:blip>
          <a:stretch>
            <a:fillRect/>
          </a:stretch>
        </p:blipFill>
        <p:spPr>
          <a:xfrm>
            <a:off x="1353063" y="2846775"/>
            <a:ext cx="428625" cy="428625"/>
          </a:xfrm>
          <a:prstGeom prst="rect">
            <a:avLst/>
          </a:prstGeom>
          <a:noFill/>
          <a:ln>
            <a:noFill/>
          </a:ln>
        </p:spPr>
      </p:pic>
      <p:pic>
        <p:nvPicPr>
          <p:cNvPr id="70" name="Google Shape;70;p14"/>
          <p:cNvPicPr preferRelativeResize="0"/>
          <p:nvPr/>
        </p:nvPicPr>
        <p:blipFill>
          <a:blip r:embed="rId4">
            <a:alphaModFix/>
          </a:blip>
          <a:stretch>
            <a:fillRect/>
          </a:stretch>
        </p:blipFill>
        <p:spPr>
          <a:xfrm>
            <a:off x="4643388" y="1992728"/>
            <a:ext cx="474400" cy="474375"/>
          </a:xfrm>
          <a:prstGeom prst="rect">
            <a:avLst/>
          </a:prstGeom>
          <a:noFill/>
          <a:ln>
            <a:noFill/>
          </a:ln>
        </p:spPr>
      </p:pic>
      <p:pic>
        <p:nvPicPr>
          <p:cNvPr id="71" name="Google Shape;71;p14"/>
          <p:cNvPicPr preferRelativeResize="0"/>
          <p:nvPr/>
        </p:nvPicPr>
        <p:blipFill>
          <a:blip r:embed="rId5">
            <a:alphaModFix/>
          </a:blip>
          <a:stretch>
            <a:fillRect/>
          </a:stretch>
        </p:blipFill>
        <p:spPr>
          <a:xfrm>
            <a:off x="3065034" y="2801025"/>
            <a:ext cx="631048" cy="474375"/>
          </a:xfrm>
          <a:prstGeom prst="rect">
            <a:avLst/>
          </a:prstGeom>
          <a:noFill/>
          <a:ln>
            <a:noFill/>
          </a:ln>
        </p:spPr>
      </p:pic>
      <p:pic>
        <p:nvPicPr>
          <p:cNvPr id="72" name="Google Shape;72;p14"/>
          <p:cNvPicPr preferRelativeResize="0"/>
          <p:nvPr/>
        </p:nvPicPr>
        <p:blipFill>
          <a:blip r:embed="rId6">
            <a:alphaModFix/>
          </a:blip>
          <a:stretch>
            <a:fillRect/>
          </a:stretch>
        </p:blipFill>
        <p:spPr>
          <a:xfrm>
            <a:off x="8408963" y="2823888"/>
            <a:ext cx="474400" cy="474400"/>
          </a:xfrm>
          <a:prstGeom prst="rect">
            <a:avLst/>
          </a:prstGeom>
          <a:noFill/>
          <a:ln>
            <a:noFill/>
          </a:ln>
        </p:spPr>
      </p:pic>
      <p:pic>
        <p:nvPicPr>
          <p:cNvPr id="73" name="Google Shape;73;p14"/>
          <p:cNvPicPr preferRelativeResize="0"/>
          <p:nvPr/>
        </p:nvPicPr>
        <p:blipFill rotWithShape="1">
          <a:blip r:embed="rId7">
            <a:alphaModFix/>
          </a:blip>
          <a:srcRect b="26684" l="0" r="0" t="24271"/>
          <a:stretch/>
        </p:blipFill>
        <p:spPr>
          <a:xfrm>
            <a:off x="7570775" y="2103125"/>
            <a:ext cx="838189" cy="358024"/>
          </a:xfrm>
          <a:prstGeom prst="rect">
            <a:avLst/>
          </a:prstGeom>
          <a:noFill/>
          <a:ln>
            <a:noFill/>
          </a:ln>
        </p:spPr>
      </p:pic>
      <p:pic>
        <p:nvPicPr>
          <p:cNvPr id="74" name="Google Shape;74;p14"/>
          <p:cNvPicPr preferRelativeResize="0"/>
          <p:nvPr/>
        </p:nvPicPr>
        <p:blipFill>
          <a:blip r:embed="rId8">
            <a:alphaModFix/>
          </a:blip>
          <a:stretch>
            <a:fillRect/>
          </a:stretch>
        </p:blipFill>
        <p:spPr>
          <a:xfrm>
            <a:off x="3113838" y="1741163"/>
            <a:ext cx="533400" cy="361950"/>
          </a:xfrm>
          <a:prstGeom prst="rect">
            <a:avLst/>
          </a:prstGeom>
          <a:noFill/>
          <a:ln>
            <a:noFill/>
          </a:ln>
        </p:spPr>
      </p:pic>
      <p:pic>
        <p:nvPicPr>
          <p:cNvPr id="75" name="Google Shape;75;p14"/>
          <p:cNvPicPr preferRelativeResize="0"/>
          <p:nvPr/>
        </p:nvPicPr>
        <p:blipFill>
          <a:blip r:embed="rId9">
            <a:alphaModFix/>
          </a:blip>
          <a:stretch>
            <a:fillRect/>
          </a:stretch>
        </p:blipFill>
        <p:spPr>
          <a:xfrm>
            <a:off x="1243150" y="1725700"/>
            <a:ext cx="474376" cy="392855"/>
          </a:xfrm>
          <a:prstGeom prst="rect">
            <a:avLst/>
          </a:prstGeom>
          <a:noFill/>
          <a:ln>
            <a:noFill/>
          </a:ln>
        </p:spPr>
      </p:pic>
      <p:pic>
        <p:nvPicPr>
          <p:cNvPr id="76" name="Google Shape;76;p14"/>
          <p:cNvPicPr preferRelativeResize="0"/>
          <p:nvPr/>
        </p:nvPicPr>
        <p:blipFill>
          <a:blip r:embed="rId10">
            <a:alphaModFix/>
          </a:blip>
          <a:stretch>
            <a:fillRect/>
          </a:stretch>
        </p:blipFill>
        <p:spPr>
          <a:xfrm>
            <a:off x="4933231" y="3362968"/>
            <a:ext cx="474400" cy="430877"/>
          </a:xfrm>
          <a:prstGeom prst="rect">
            <a:avLst/>
          </a:prstGeom>
          <a:noFill/>
          <a:ln>
            <a:noFill/>
          </a:ln>
        </p:spPr>
      </p:pic>
      <p:pic>
        <p:nvPicPr>
          <p:cNvPr id="77" name="Google Shape;77;p14"/>
          <p:cNvPicPr preferRelativeResize="0"/>
          <p:nvPr/>
        </p:nvPicPr>
        <p:blipFill>
          <a:blip r:embed="rId11">
            <a:alphaModFix/>
          </a:blip>
          <a:stretch>
            <a:fillRect/>
          </a:stretch>
        </p:blipFill>
        <p:spPr>
          <a:xfrm>
            <a:off x="981615" y="5039223"/>
            <a:ext cx="371450" cy="358022"/>
          </a:xfrm>
          <a:prstGeom prst="rect">
            <a:avLst/>
          </a:prstGeom>
          <a:noFill/>
          <a:ln>
            <a:noFill/>
          </a:ln>
        </p:spPr>
      </p:pic>
      <p:pic>
        <p:nvPicPr>
          <p:cNvPr id="78" name="Google Shape;78;p14"/>
          <p:cNvPicPr preferRelativeResize="0"/>
          <p:nvPr/>
        </p:nvPicPr>
        <p:blipFill>
          <a:blip r:embed="rId12">
            <a:alphaModFix/>
          </a:blip>
          <a:stretch>
            <a:fillRect/>
          </a:stretch>
        </p:blipFill>
        <p:spPr>
          <a:xfrm>
            <a:off x="871663" y="4101538"/>
            <a:ext cx="371475" cy="371475"/>
          </a:xfrm>
          <a:prstGeom prst="rect">
            <a:avLst/>
          </a:prstGeom>
          <a:noFill/>
          <a:ln>
            <a:noFill/>
          </a:ln>
        </p:spPr>
      </p:pic>
      <p:pic>
        <p:nvPicPr>
          <p:cNvPr id="79" name="Google Shape;79;p14"/>
          <p:cNvPicPr preferRelativeResize="0"/>
          <p:nvPr/>
        </p:nvPicPr>
        <p:blipFill>
          <a:blip r:embed="rId13">
            <a:alphaModFix/>
          </a:blip>
          <a:stretch>
            <a:fillRect/>
          </a:stretch>
        </p:blipFill>
        <p:spPr>
          <a:xfrm>
            <a:off x="1294613" y="4101538"/>
            <a:ext cx="371475" cy="371475"/>
          </a:xfrm>
          <a:prstGeom prst="rect">
            <a:avLst/>
          </a:prstGeom>
          <a:noFill/>
          <a:ln>
            <a:noFill/>
          </a:ln>
        </p:spPr>
      </p:pic>
      <p:pic>
        <p:nvPicPr>
          <p:cNvPr id="80" name="Google Shape;80;p14"/>
          <p:cNvPicPr preferRelativeResize="0"/>
          <p:nvPr/>
        </p:nvPicPr>
        <p:blipFill>
          <a:blip r:embed="rId14">
            <a:alphaModFix/>
          </a:blip>
          <a:stretch>
            <a:fillRect/>
          </a:stretch>
        </p:blipFill>
        <p:spPr>
          <a:xfrm>
            <a:off x="6061763" y="4843250"/>
            <a:ext cx="428625" cy="428625"/>
          </a:xfrm>
          <a:prstGeom prst="rect">
            <a:avLst/>
          </a:prstGeom>
          <a:noFill/>
          <a:ln>
            <a:noFill/>
          </a:ln>
        </p:spPr>
      </p:pic>
      <p:pic>
        <p:nvPicPr>
          <p:cNvPr id="81" name="Google Shape;81;p14"/>
          <p:cNvPicPr preferRelativeResize="0"/>
          <p:nvPr/>
        </p:nvPicPr>
        <p:blipFill>
          <a:blip r:embed="rId15">
            <a:alphaModFix/>
          </a:blip>
          <a:stretch>
            <a:fillRect/>
          </a:stretch>
        </p:blipFill>
        <p:spPr>
          <a:xfrm>
            <a:off x="7903097" y="4906135"/>
            <a:ext cx="302900" cy="302900"/>
          </a:xfrm>
          <a:prstGeom prst="rect">
            <a:avLst/>
          </a:prstGeom>
          <a:noFill/>
          <a:ln>
            <a:noFill/>
          </a:ln>
        </p:spPr>
      </p:pic>
      <p:pic>
        <p:nvPicPr>
          <p:cNvPr id="82" name="Google Shape;82;p14"/>
          <p:cNvPicPr preferRelativeResize="0"/>
          <p:nvPr/>
        </p:nvPicPr>
        <p:blipFill>
          <a:blip r:embed="rId16">
            <a:alphaModFix/>
          </a:blip>
          <a:stretch>
            <a:fillRect/>
          </a:stretch>
        </p:blipFill>
        <p:spPr>
          <a:xfrm>
            <a:off x="6503387" y="661950"/>
            <a:ext cx="631050" cy="378600"/>
          </a:xfrm>
          <a:prstGeom prst="rect">
            <a:avLst/>
          </a:prstGeom>
          <a:noFill/>
          <a:ln>
            <a:noFill/>
          </a:ln>
        </p:spPr>
      </p:pic>
      <p:pic>
        <p:nvPicPr>
          <p:cNvPr id="83" name="Google Shape;83;p14"/>
          <p:cNvPicPr preferRelativeResize="0"/>
          <p:nvPr/>
        </p:nvPicPr>
        <p:blipFill>
          <a:blip r:embed="rId17">
            <a:alphaModFix/>
          </a:blip>
          <a:stretch>
            <a:fillRect/>
          </a:stretch>
        </p:blipFill>
        <p:spPr>
          <a:xfrm>
            <a:off x="8037525" y="3968250"/>
            <a:ext cx="371450" cy="306679"/>
          </a:xfrm>
          <a:prstGeom prst="rect">
            <a:avLst/>
          </a:prstGeom>
          <a:noFill/>
          <a:ln>
            <a:noFill/>
          </a:ln>
        </p:spPr>
      </p:pic>
      <p:pic>
        <p:nvPicPr>
          <p:cNvPr id="84" name="Google Shape;84;p14"/>
          <p:cNvPicPr preferRelativeResize="0"/>
          <p:nvPr/>
        </p:nvPicPr>
        <p:blipFill>
          <a:blip r:embed="rId18">
            <a:alphaModFix/>
          </a:blip>
          <a:stretch>
            <a:fillRect/>
          </a:stretch>
        </p:blipFill>
        <p:spPr>
          <a:xfrm>
            <a:off x="4892138" y="5296160"/>
            <a:ext cx="371475" cy="467134"/>
          </a:xfrm>
          <a:prstGeom prst="rect">
            <a:avLst/>
          </a:prstGeom>
          <a:noFill/>
          <a:ln>
            <a:noFill/>
          </a:ln>
        </p:spPr>
      </p:pic>
      <p:pic>
        <p:nvPicPr>
          <p:cNvPr id="85" name="Google Shape;85;p14"/>
          <p:cNvPicPr preferRelativeResize="0"/>
          <p:nvPr/>
        </p:nvPicPr>
        <p:blipFill>
          <a:blip r:embed="rId19">
            <a:alphaModFix/>
          </a:blip>
          <a:stretch>
            <a:fillRect/>
          </a:stretch>
        </p:blipFill>
        <p:spPr>
          <a:xfrm>
            <a:off x="3324601" y="4161732"/>
            <a:ext cx="371476" cy="433092"/>
          </a:xfrm>
          <a:prstGeom prst="rect">
            <a:avLst/>
          </a:prstGeom>
          <a:noFill/>
          <a:ln>
            <a:noFill/>
          </a:ln>
        </p:spPr>
      </p:pic>
      <p:pic>
        <p:nvPicPr>
          <p:cNvPr id="86" name="Google Shape;86;p14"/>
          <p:cNvPicPr preferRelativeResize="0"/>
          <p:nvPr/>
        </p:nvPicPr>
        <p:blipFill rotWithShape="1">
          <a:blip r:embed="rId7">
            <a:alphaModFix/>
          </a:blip>
          <a:srcRect b="34234" l="0" r="0" t="34691"/>
          <a:stretch/>
        </p:blipFill>
        <p:spPr>
          <a:xfrm>
            <a:off x="4349975" y="1725700"/>
            <a:ext cx="838175" cy="226849"/>
          </a:xfrm>
          <a:prstGeom prst="rect">
            <a:avLst/>
          </a:prstGeom>
          <a:noFill/>
          <a:ln>
            <a:noFill/>
          </a:ln>
        </p:spPr>
      </p:pic>
      <p:pic>
        <p:nvPicPr>
          <p:cNvPr id="87" name="Google Shape;87;p14"/>
          <p:cNvPicPr preferRelativeResize="0"/>
          <p:nvPr/>
        </p:nvPicPr>
        <p:blipFill>
          <a:blip r:embed="rId19">
            <a:alphaModFix/>
          </a:blip>
          <a:stretch>
            <a:fillRect/>
          </a:stretch>
        </p:blipFill>
        <p:spPr>
          <a:xfrm>
            <a:off x="4694851" y="663795"/>
            <a:ext cx="371476" cy="433092"/>
          </a:xfrm>
          <a:prstGeom prst="rect">
            <a:avLst/>
          </a:prstGeom>
          <a:noFill/>
          <a:ln>
            <a:noFill/>
          </a:ln>
        </p:spPr>
      </p:pic>
      <p:pic>
        <p:nvPicPr>
          <p:cNvPr id="88" name="Google Shape;88;p14"/>
          <p:cNvPicPr preferRelativeResize="0"/>
          <p:nvPr/>
        </p:nvPicPr>
        <p:blipFill>
          <a:blip r:embed="rId15">
            <a:alphaModFix/>
          </a:blip>
          <a:stretch>
            <a:fillRect/>
          </a:stretch>
        </p:blipFill>
        <p:spPr>
          <a:xfrm>
            <a:off x="1050176" y="694597"/>
            <a:ext cx="371475" cy="371475"/>
          </a:xfrm>
          <a:prstGeom prst="rect">
            <a:avLst/>
          </a:prstGeom>
          <a:noFill/>
          <a:ln>
            <a:noFill/>
          </a:ln>
        </p:spPr>
      </p:pic>
      <p:pic>
        <p:nvPicPr>
          <p:cNvPr id="89" name="Google Shape;89;p14"/>
          <p:cNvPicPr preferRelativeResize="0"/>
          <p:nvPr/>
        </p:nvPicPr>
        <p:blipFill>
          <a:blip r:embed="rId20">
            <a:alphaModFix/>
          </a:blip>
          <a:stretch>
            <a:fillRect/>
          </a:stretch>
        </p:blipFill>
        <p:spPr>
          <a:xfrm>
            <a:off x="6158552" y="1741175"/>
            <a:ext cx="371450" cy="466397"/>
          </a:xfrm>
          <a:prstGeom prst="rect">
            <a:avLst/>
          </a:prstGeom>
          <a:noFill/>
          <a:ln>
            <a:noFill/>
          </a:ln>
        </p:spPr>
      </p:pic>
      <p:pic>
        <p:nvPicPr>
          <p:cNvPr id="90" name="Google Shape;90;p14"/>
          <p:cNvPicPr preferRelativeResize="0"/>
          <p:nvPr/>
        </p:nvPicPr>
        <p:blipFill>
          <a:blip r:embed="rId21">
            <a:alphaModFix/>
          </a:blip>
          <a:stretch>
            <a:fillRect/>
          </a:stretch>
        </p:blipFill>
        <p:spPr>
          <a:xfrm>
            <a:off x="2419600" y="679487"/>
            <a:ext cx="838200" cy="401700"/>
          </a:xfrm>
          <a:prstGeom prst="rect">
            <a:avLst/>
          </a:prstGeom>
          <a:noFill/>
          <a:ln>
            <a:noFill/>
          </a:ln>
        </p:spPr>
      </p:pic>
      <p:pic>
        <p:nvPicPr>
          <p:cNvPr id="91" name="Google Shape;91;p14"/>
          <p:cNvPicPr preferRelativeResize="0"/>
          <p:nvPr/>
        </p:nvPicPr>
        <p:blipFill>
          <a:blip r:embed="rId9">
            <a:alphaModFix/>
          </a:blip>
          <a:stretch>
            <a:fillRect/>
          </a:stretch>
        </p:blipFill>
        <p:spPr>
          <a:xfrm>
            <a:off x="4220450" y="5021800"/>
            <a:ext cx="428626" cy="354966"/>
          </a:xfrm>
          <a:prstGeom prst="rect">
            <a:avLst/>
          </a:prstGeom>
          <a:noFill/>
          <a:ln>
            <a:noFill/>
          </a:ln>
        </p:spPr>
      </p:pic>
      <p:pic>
        <p:nvPicPr>
          <p:cNvPr id="92" name="Google Shape;92;p14"/>
          <p:cNvPicPr preferRelativeResize="0"/>
          <p:nvPr/>
        </p:nvPicPr>
        <p:blipFill rotWithShape="1">
          <a:blip r:embed="rId22">
            <a:alphaModFix/>
          </a:blip>
          <a:srcRect b="18453" l="0" r="0" t="0"/>
          <a:stretch/>
        </p:blipFill>
        <p:spPr>
          <a:xfrm>
            <a:off x="6576550" y="2995375"/>
            <a:ext cx="371450" cy="302900"/>
          </a:xfrm>
          <a:prstGeom prst="rect">
            <a:avLst/>
          </a:prstGeom>
          <a:noFill/>
          <a:ln>
            <a:noFill/>
          </a:ln>
        </p:spPr>
      </p:pic>
      <p:pic>
        <p:nvPicPr>
          <p:cNvPr id="93" name="Google Shape;93;p14"/>
          <p:cNvPicPr preferRelativeResize="0"/>
          <p:nvPr/>
        </p:nvPicPr>
        <p:blipFill>
          <a:blip r:embed="rId23">
            <a:alphaModFix/>
          </a:blip>
          <a:stretch>
            <a:fillRect/>
          </a:stretch>
        </p:blipFill>
        <p:spPr>
          <a:xfrm>
            <a:off x="930150" y="5963450"/>
            <a:ext cx="474400" cy="474400"/>
          </a:xfrm>
          <a:prstGeom prst="rect">
            <a:avLst/>
          </a:prstGeom>
          <a:noFill/>
          <a:ln>
            <a:noFill/>
          </a:ln>
        </p:spPr>
      </p:pic>
      <p:pic>
        <p:nvPicPr>
          <p:cNvPr id="94" name="Google Shape;94;p14"/>
          <p:cNvPicPr preferRelativeResize="0"/>
          <p:nvPr/>
        </p:nvPicPr>
        <p:blipFill>
          <a:blip r:embed="rId24">
            <a:alphaModFix/>
          </a:blip>
          <a:stretch>
            <a:fillRect/>
          </a:stretch>
        </p:blipFill>
        <p:spPr>
          <a:xfrm>
            <a:off x="2685225" y="5963450"/>
            <a:ext cx="428623" cy="448038"/>
          </a:xfrm>
          <a:prstGeom prst="rect">
            <a:avLst/>
          </a:prstGeom>
          <a:noFill/>
          <a:ln>
            <a:noFill/>
          </a:ln>
        </p:spPr>
      </p:pic>
      <p:pic>
        <p:nvPicPr>
          <p:cNvPr id="95" name="Google Shape;95;p14"/>
          <p:cNvPicPr preferRelativeResize="0"/>
          <p:nvPr/>
        </p:nvPicPr>
        <p:blipFill>
          <a:blip r:embed="rId25">
            <a:alphaModFix/>
          </a:blip>
          <a:stretch>
            <a:fillRect/>
          </a:stretch>
        </p:blipFill>
        <p:spPr>
          <a:xfrm>
            <a:off x="8408975" y="6131350"/>
            <a:ext cx="474375" cy="474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